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71" r:id="rId4"/>
    <p:sldId id="268" r:id="rId5"/>
    <p:sldId id="279" r:id="rId6"/>
    <p:sldId id="280" r:id="rId7"/>
    <p:sldId id="281" r:id="rId8"/>
    <p:sldId id="275" r:id="rId9"/>
    <p:sldId id="270" r:id="rId10"/>
    <p:sldId id="277" r:id="rId11"/>
    <p:sldId id="278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9EB671-5C84-4A4F-A457-C800620D264D}" v="10" dt="2024-01-22T23:43:54.1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81" autoAdjust="0"/>
    <p:restoredTop sz="91816" autoAdjust="0"/>
  </p:normalViewPr>
  <p:slideViewPr>
    <p:cSldViewPr snapToGrid="0">
      <p:cViewPr varScale="1">
        <p:scale>
          <a:sx n="101" d="100"/>
          <a:sy n="101" d="100"/>
        </p:scale>
        <p:origin x="162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F49B3-E787-46F2-8D50-23322278109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F95AB-5AB0-4307-A187-DDC1B6435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94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F95AB-5AB0-4307-A187-DDC1B64351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49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F95AB-5AB0-4307-A187-DDC1B64351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38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F95AB-5AB0-4307-A187-DDC1B64351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3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2" charset="-128"/>
              </a:defRPr>
            </a:lvl1pPr>
          </a:lstStyle>
          <a:p>
            <a:pPr>
              <a:defRPr/>
            </a:pPr>
            <a:fld id="{D8BA2D5F-9BBF-471D-8C54-8BB5CF99D150}" type="datetime1">
              <a:rPr lang="en-US" altLang="en-US"/>
              <a:pPr>
                <a:defRPr/>
              </a:pPr>
              <a:t>1/23/2024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BD4D6289-7985-4307-BF53-6BF80EE1D9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97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2" charset="-128"/>
              </a:defRPr>
            </a:lvl1pPr>
          </a:lstStyle>
          <a:p>
            <a:pPr>
              <a:defRPr/>
            </a:pPr>
            <a:fld id="{A2515141-643C-4157-8E71-1BFEDA1CA31D}" type="datetime1">
              <a:rPr lang="en-US" altLang="en-US"/>
              <a:pPr>
                <a:defRPr/>
              </a:pPr>
              <a:t>1/23/2024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D8CC7251-709A-4D85-84DF-FD0BB18D3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03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2" charset="-128"/>
              </a:defRPr>
            </a:lvl1pPr>
          </a:lstStyle>
          <a:p>
            <a:pPr>
              <a:defRPr/>
            </a:pPr>
            <a:fld id="{2CBB43B9-A7B9-4D1C-B529-C846D17DF015}" type="datetime1">
              <a:rPr lang="en-US" altLang="en-US"/>
              <a:pPr>
                <a:defRPr/>
              </a:pPr>
              <a:t>1/23/2024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C927D4D4-590A-40E3-AC36-30F1FC0A94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070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Adobe Garamond Pro Bold"/>
                <a:cs typeface="Adobe Garamond Pro Bol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Adobe Garamond Pro"/>
                <a:cs typeface="Adobe Garamond Pro"/>
              </a:defRPr>
            </a:lvl1pPr>
            <a:lvl2pPr>
              <a:defRPr b="0" i="0">
                <a:latin typeface="Adobe Garamond Pro"/>
                <a:cs typeface="Adobe Garamond Pro"/>
              </a:defRPr>
            </a:lvl2pPr>
            <a:lvl3pPr>
              <a:defRPr b="0" i="0">
                <a:latin typeface="Adobe Garamond Pro"/>
                <a:cs typeface="Adobe Garamond Pro"/>
              </a:defRPr>
            </a:lvl3pPr>
            <a:lvl4pPr>
              <a:defRPr b="0" i="0">
                <a:latin typeface="Adobe Garamond Pro"/>
                <a:cs typeface="Adobe Garamond Pro"/>
              </a:defRPr>
            </a:lvl4pPr>
            <a:lvl5pPr>
              <a:defRPr b="0" i="0">
                <a:latin typeface="Adobe Garamond Pro"/>
                <a:cs typeface="Adobe Garamond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2" charset="-128"/>
              </a:defRPr>
            </a:lvl1pPr>
          </a:lstStyle>
          <a:p>
            <a:pPr>
              <a:defRPr/>
            </a:pPr>
            <a:fld id="{67048B7D-8996-4652-B420-D446D390B4D7}" type="datetime1">
              <a:rPr lang="en-US" altLang="en-US"/>
              <a:pPr>
                <a:defRPr/>
              </a:pPr>
              <a:t>1/23/2024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BEB19BCD-A371-4175-94FC-F8F2161C9C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66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2" charset="-128"/>
              </a:defRPr>
            </a:lvl1pPr>
          </a:lstStyle>
          <a:p>
            <a:pPr>
              <a:defRPr/>
            </a:pPr>
            <a:fld id="{B9ED5492-485E-457D-A4DA-82CEC97DC0B6}" type="datetime1">
              <a:rPr lang="en-US" altLang="en-US"/>
              <a:pPr>
                <a:defRPr/>
              </a:pPr>
              <a:t>1/23/2024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6CC21E5F-242A-4C9C-838E-20C3EADCA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712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2" charset="-128"/>
              </a:defRPr>
            </a:lvl1pPr>
          </a:lstStyle>
          <a:p>
            <a:pPr>
              <a:defRPr/>
            </a:pPr>
            <a:fld id="{91E88A17-0D5D-4A49-9690-F076D8BDF2B8}" type="datetime1">
              <a:rPr lang="en-US" altLang="en-US"/>
              <a:pPr>
                <a:defRPr/>
              </a:pPr>
              <a:t>1/23/2024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BEC31144-52D8-49DE-9F55-28BD08354C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749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2" charset="-128"/>
              </a:defRPr>
            </a:lvl1pPr>
          </a:lstStyle>
          <a:p>
            <a:pPr>
              <a:defRPr/>
            </a:pPr>
            <a:fld id="{8ED40D68-A903-4858-8B67-798590158BE4}" type="datetime1">
              <a:rPr lang="en-US" altLang="en-US"/>
              <a:pPr>
                <a:defRPr/>
              </a:pPr>
              <a:t>1/23/2024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D8897732-7357-418C-A315-275E7BD048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09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2" charset="-128"/>
              </a:defRPr>
            </a:lvl1pPr>
          </a:lstStyle>
          <a:p>
            <a:pPr>
              <a:defRPr/>
            </a:pPr>
            <a:fld id="{4E5741F2-7C47-4988-A302-0572BDB16541}" type="datetime1">
              <a:rPr lang="en-US" altLang="en-US"/>
              <a:pPr>
                <a:defRPr/>
              </a:pPr>
              <a:t>1/23/2024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882B4936-A013-48B0-8EC7-DF5CEEE7BF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84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2" charset="-128"/>
              </a:defRPr>
            </a:lvl1pPr>
          </a:lstStyle>
          <a:p>
            <a:pPr>
              <a:defRPr/>
            </a:pPr>
            <a:fld id="{0B0C3CAA-54A6-4B40-9DC3-28C12CC117A4}" type="datetime1">
              <a:rPr lang="en-US" altLang="en-US"/>
              <a:pPr>
                <a:defRPr/>
              </a:pPr>
              <a:t>1/23/2024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BE6AEAA2-5C22-4596-91ED-71FD6D2DE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62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2" charset="-128"/>
              </a:defRPr>
            </a:lvl1pPr>
          </a:lstStyle>
          <a:p>
            <a:pPr>
              <a:defRPr/>
            </a:pPr>
            <a:fld id="{12107B81-3E7A-4914-BE8A-8BCEF90C63CC}" type="datetime1">
              <a:rPr lang="en-US" altLang="en-US"/>
              <a:pPr>
                <a:defRPr/>
              </a:pPr>
              <a:t>1/23/2024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6B041A03-0D3D-4496-9A5E-ACB62FE07E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923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2" charset="-128"/>
              </a:defRPr>
            </a:lvl1pPr>
          </a:lstStyle>
          <a:p>
            <a:pPr>
              <a:defRPr/>
            </a:pPr>
            <a:fld id="{268E4EB6-28EE-4079-81A0-02C0DB8DFED8}" type="datetime1">
              <a:rPr lang="en-US" altLang="en-US"/>
              <a:pPr>
                <a:defRPr/>
              </a:pPr>
              <a:t>1/23/2024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A53FA1F1-6413-4B54-8149-E89A557908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123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5" descr="281 gradient w mark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2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itchFamily="3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itchFamily="3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itchFamily="3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itchFamily="3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itchFamily="3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itchFamily="3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itchFamily="3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itchFamily="3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2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0009"/>
            <a:ext cx="7772400" cy="2079291"/>
          </a:xfrm>
        </p:spPr>
        <p:txBody>
          <a:bodyPr>
            <a:noAutofit/>
          </a:bodyPr>
          <a:lstStyle/>
          <a:p>
            <a:r>
              <a:rPr lang="en-US" sz="4000" b="1" dirty="0"/>
              <a:t>Transaction Cost Theory:                               Past Progress, Current Challenges,               and Suggestions for the Future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12301"/>
            <a:ext cx="6858000" cy="1623336"/>
          </a:xfrm>
        </p:spPr>
        <p:txBody>
          <a:bodyPr>
            <a:noAutofit/>
          </a:bodyPr>
          <a:lstStyle/>
          <a:p>
            <a:r>
              <a:rPr lang="en-US" sz="1800" b="1" dirty="0"/>
              <a:t>Ilya R. P. </a:t>
            </a:r>
            <a:r>
              <a:rPr lang="en-US" sz="1800" b="1" dirty="0" err="1"/>
              <a:t>Cuypers</a:t>
            </a:r>
            <a:endParaRPr lang="en-US" sz="1800" b="1" dirty="0"/>
          </a:p>
          <a:p>
            <a:r>
              <a:rPr lang="en-US" sz="1800" b="1" dirty="0"/>
              <a:t>Jean-Francois </a:t>
            </a:r>
            <a:r>
              <a:rPr lang="en-US" sz="1800" b="1" dirty="0" err="1"/>
              <a:t>Hennart</a:t>
            </a:r>
            <a:endParaRPr lang="en-US" sz="1800" b="1" dirty="0"/>
          </a:p>
          <a:p>
            <a:r>
              <a:rPr lang="en-US" sz="1800" b="1" dirty="0"/>
              <a:t>Brian S. Silverman</a:t>
            </a:r>
          </a:p>
          <a:p>
            <a:r>
              <a:rPr lang="en-US" sz="1800" b="1" dirty="0" err="1"/>
              <a:t>Gokhan</a:t>
            </a:r>
            <a:r>
              <a:rPr lang="en-US" sz="1800" b="1" dirty="0"/>
              <a:t> </a:t>
            </a:r>
            <a:r>
              <a:rPr lang="en-US" sz="1800" b="1" dirty="0" err="1"/>
              <a:t>Ertug</a:t>
            </a:r>
            <a:endParaRPr lang="en-US" sz="1800" b="1" dirty="0"/>
          </a:p>
          <a:p>
            <a:r>
              <a:rPr lang="en-US" sz="1800" b="1" i="1" dirty="0"/>
              <a:t>The Academy of Management Annals </a:t>
            </a:r>
            <a:r>
              <a:rPr lang="en-US" sz="1800" b="1" dirty="0"/>
              <a:t>15(1): 111–50 (2021)</a:t>
            </a:r>
          </a:p>
          <a:p>
            <a:endParaRPr lang="en-US" sz="1800" b="1" u="sng" dirty="0"/>
          </a:p>
          <a:p>
            <a:endParaRPr lang="en-US" sz="1800" b="1" u="sng" dirty="0"/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499945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5275"/>
            <a:ext cx="9144000" cy="1325563"/>
          </a:xfrm>
        </p:spPr>
        <p:txBody>
          <a:bodyPr/>
          <a:lstStyle/>
          <a:p>
            <a:pPr algn="ctr"/>
            <a:r>
              <a:rPr lang="en-US" sz="3600" b="1" dirty="0"/>
              <a:t>TCT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5775"/>
            <a:ext cx="9144000" cy="5983594"/>
          </a:xfrm>
        </p:spPr>
        <p:txBody>
          <a:bodyPr>
            <a:normAutofit/>
          </a:bodyPr>
          <a:lstStyle/>
          <a:p>
            <a:r>
              <a:rPr lang="en-US" dirty="0"/>
              <a:t>A more dynamic TCT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Fundamental transformation: anticipation of a shift from large-number to small-number conditions </a:t>
            </a:r>
            <a:r>
              <a:rPr lang="en-US" i="1" dirty="0"/>
              <a:t>ex post </a:t>
            </a:r>
            <a:r>
              <a:rPr lang="en-US" dirty="0"/>
              <a:t>should drive governance choices </a:t>
            </a:r>
            <a:r>
              <a:rPr lang="en-US" i="1" dirty="0"/>
              <a:t>ex ante </a:t>
            </a:r>
          </a:p>
          <a:p>
            <a:pPr marL="1080000" lvl="3"/>
            <a:r>
              <a:rPr lang="en-US" sz="2800" dirty="0"/>
              <a:t>Role of managers’ foresight and understanding  </a:t>
            </a:r>
          </a:p>
          <a:p>
            <a:pPr marL="1080000" lvl="3"/>
            <a:r>
              <a:rPr lang="en-US" sz="2800" dirty="0"/>
              <a:t>Investigate the adaptation of governance modes over time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2002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7375"/>
          </a:xfrm>
        </p:spPr>
        <p:txBody>
          <a:bodyPr/>
          <a:lstStyle/>
          <a:p>
            <a:pPr algn="ctr"/>
            <a:r>
              <a:rPr lang="en-US" sz="3600" b="1" dirty="0"/>
              <a:t>TCT: The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5210"/>
            <a:ext cx="9143999" cy="5311532"/>
          </a:xfrm>
        </p:spPr>
        <p:txBody>
          <a:bodyPr>
            <a:normAutofit/>
          </a:bodyPr>
          <a:lstStyle/>
          <a:p>
            <a:r>
              <a:rPr lang="en-US" dirty="0"/>
              <a:t>Less focus on the performance implications of strategic choices </a:t>
            </a:r>
          </a:p>
          <a:p>
            <a:pPr lvl="1"/>
            <a:r>
              <a:rPr lang="en-US" b="1" dirty="0"/>
              <a:t>Two approaches </a:t>
            </a:r>
            <a:r>
              <a:rPr lang="en-US" dirty="0"/>
              <a:t>to investigate performance implications: </a:t>
            </a:r>
          </a:p>
          <a:p>
            <a:pPr lvl="2"/>
            <a:r>
              <a:rPr lang="en-US" sz="2800" dirty="0"/>
              <a:t>Use of sophisticated empirical approaches</a:t>
            </a:r>
          </a:p>
          <a:p>
            <a:pPr lvl="2"/>
            <a:r>
              <a:rPr lang="en-US" sz="2800" dirty="0"/>
              <a:t>Focus on predicted tradeoffs in performance that are associated with a governance choice, and then to seek evidence supporting or refuting these tradeoffs</a:t>
            </a:r>
          </a:p>
          <a:p>
            <a:pPr lvl="1"/>
            <a:r>
              <a:rPr lang="en-US" b="1" dirty="0"/>
              <a:t>Two important considerations </a:t>
            </a:r>
            <a:r>
              <a:rPr lang="en-US" dirty="0"/>
              <a:t>for research design: </a:t>
            </a:r>
          </a:p>
          <a:p>
            <a:pPr lvl="2"/>
            <a:r>
              <a:rPr lang="en-US" sz="2800" dirty="0"/>
              <a:t>Endogeneity of the governance choice </a:t>
            </a:r>
          </a:p>
          <a:p>
            <a:pPr lvl="2"/>
            <a:r>
              <a:rPr lang="en-US" sz="2800" dirty="0"/>
              <a:t>Survival bias </a:t>
            </a:r>
          </a:p>
        </p:txBody>
      </p:sp>
    </p:spTree>
    <p:extLst>
      <p:ext uri="{BB962C8B-B14F-4D97-AF65-F5344CB8AC3E}">
        <p14:creationId xmlns:p14="http://schemas.microsoft.com/office/powerpoint/2010/main" val="1241352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05210"/>
          </a:xfrm>
        </p:spPr>
        <p:txBody>
          <a:bodyPr/>
          <a:lstStyle/>
          <a:p>
            <a:pPr algn="ctr"/>
            <a:r>
              <a:rPr lang="en-US" sz="3600" b="1" dirty="0"/>
              <a:t>Future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33" y="697106"/>
            <a:ext cx="9007733" cy="595278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Conceptual areas: </a:t>
            </a:r>
          </a:p>
          <a:p>
            <a:pPr lvl="1"/>
            <a:r>
              <a:rPr lang="en-US" dirty="0"/>
              <a:t>Further integration of research in strategy, IB, and institutional economics </a:t>
            </a:r>
          </a:p>
          <a:p>
            <a:pPr lvl="1"/>
            <a:r>
              <a:rPr lang="en-US" dirty="0"/>
              <a:t>Link to sociology: Trust–opportunism and formal–informal organization </a:t>
            </a:r>
          </a:p>
          <a:p>
            <a:pPr lvl="1"/>
            <a:r>
              <a:rPr lang="en-US" dirty="0"/>
              <a:t>Link to psychology and behavioral economics: behavioral processes that frame the governance of transactions </a:t>
            </a:r>
          </a:p>
          <a:p>
            <a:r>
              <a:rPr lang="en-US" b="1" dirty="0"/>
              <a:t>Phenomenological areas: </a:t>
            </a:r>
          </a:p>
          <a:p>
            <a:pPr lvl="1"/>
            <a:r>
              <a:rPr lang="en-US" dirty="0"/>
              <a:t>Technological advances: Platforms and governance</a:t>
            </a:r>
          </a:p>
          <a:p>
            <a:pPr lvl="1"/>
            <a:r>
              <a:rPr lang="en-US" dirty="0"/>
              <a:t>Technological advances: AI and machine learning</a:t>
            </a:r>
          </a:p>
          <a:p>
            <a:pPr lvl="1"/>
            <a:r>
              <a:rPr lang="en-US" dirty="0"/>
              <a:t>Nonpecuniary goals: Nationalism; Sustainability and CSR; 		Government action via public–private partnerships; 				Grand challenges</a:t>
            </a:r>
          </a:p>
        </p:txBody>
      </p:sp>
    </p:spTree>
    <p:extLst>
      <p:ext uri="{BB962C8B-B14F-4D97-AF65-F5344CB8AC3E}">
        <p14:creationId xmlns:p14="http://schemas.microsoft.com/office/powerpoint/2010/main" val="416321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pPr algn="ctr"/>
            <a:r>
              <a:rPr lang="en-US" sz="4000" b="1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6339"/>
            <a:ext cx="9144000" cy="5429778"/>
          </a:xfrm>
        </p:spPr>
        <p:txBody>
          <a:bodyPr>
            <a:normAutofit/>
          </a:bodyPr>
          <a:lstStyle/>
          <a:p>
            <a:r>
              <a:rPr lang="en-US" dirty="0"/>
              <a:t>The current “problem” facing TCT: </a:t>
            </a:r>
          </a:p>
          <a:p>
            <a:pPr marL="792000" indent="-288000">
              <a:buFontTx/>
              <a:buChar char="-"/>
            </a:pPr>
            <a:r>
              <a:rPr lang="en-US" sz="2800" dirty="0"/>
              <a:t>Success </a:t>
            </a:r>
            <a:r>
              <a:rPr lang="zh-CN" altLang="en-US" sz="2800" dirty="0">
                <a:sym typeface="Wingdings" panose="05000000000000000000" pitchFamily="2" charset="2"/>
              </a:rPr>
              <a:t>→</a:t>
            </a:r>
            <a:r>
              <a:rPr lang="en-US" sz="2800" dirty="0">
                <a:sym typeface="Wingdings" panose="05000000000000000000" pitchFamily="2" charset="2"/>
              </a:rPr>
              <a:t> Potential </a:t>
            </a:r>
            <a:r>
              <a:rPr lang="en-US" sz="2800" dirty="0"/>
              <a:t>fragmentation + confusion </a:t>
            </a:r>
          </a:p>
          <a:p>
            <a:pPr>
              <a:spcBef>
                <a:spcPts val="1800"/>
              </a:spcBef>
            </a:pPr>
            <a:r>
              <a:rPr lang="en-US" sz="3000" dirty="0"/>
              <a:t>Roadmap for navigating TCT literature + Suggestions for future conceptual and empirical work:</a:t>
            </a:r>
          </a:p>
          <a:p>
            <a:pPr marL="792000" indent="-288000">
              <a:spcBef>
                <a:spcPts val="600"/>
              </a:spcBef>
              <a:buFontTx/>
              <a:buChar char="-"/>
            </a:pPr>
            <a:r>
              <a:rPr lang="en-US" sz="3000" dirty="0"/>
              <a:t>Assumptions, theoretical constructs, and logic</a:t>
            </a:r>
          </a:p>
          <a:p>
            <a:pPr marL="792000" indent="-288000">
              <a:spcBef>
                <a:spcPts val="600"/>
              </a:spcBef>
              <a:buFontTx/>
              <a:buChar char="-"/>
            </a:pPr>
            <a:r>
              <a:rPr lang="en-US" sz="3000" dirty="0"/>
              <a:t>Evolution of literature: Strategy and IB contributions</a:t>
            </a:r>
          </a:p>
          <a:p>
            <a:pPr marL="792000" indent="-288000">
              <a:spcBef>
                <a:spcPts val="600"/>
              </a:spcBef>
              <a:buFontTx/>
              <a:buChar char="-"/>
            </a:pPr>
            <a:r>
              <a:rPr lang="en-US" sz="3000" dirty="0"/>
              <a:t>Three conceptual areas for future research</a:t>
            </a:r>
          </a:p>
          <a:p>
            <a:pPr marL="792000" indent="-288000">
              <a:spcBef>
                <a:spcPts val="600"/>
              </a:spcBef>
              <a:buFontTx/>
              <a:buChar char="-"/>
            </a:pPr>
            <a:r>
              <a:rPr lang="en-US" sz="3000" dirty="0"/>
              <a:t>Three phenomenological areas for future research</a:t>
            </a:r>
          </a:p>
        </p:txBody>
      </p:sp>
    </p:spTree>
    <p:extLst>
      <p:ext uri="{BB962C8B-B14F-4D97-AF65-F5344CB8AC3E}">
        <p14:creationId xmlns:p14="http://schemas.microsoft.com/office/powerpoint/2010/main" val="2053664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B63B6-7D8F-4612-ACBB-0C094963E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143"/>
            <a:ext cx="9144000" cy="1143000"/>
          </a:xfrm>
        </p:spPr>
        <p:txBody>
          <a:bodyPr/>
          <a:lstStyle/>
          <a:p>
            <a:r>
              <a:rPr lang="en-US" sz="3600" b="1" dirty="0"/>
              <a:t>Williamson’s TCT Framework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F2FA96-C6C8-40EE-8045-5CD949B8E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2D6C0F-091D-46AC-987D-E493A1C87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50" y="1272395"/>
            <a:ext cx="8952700" cy="494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533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4055"/>
          </a:xfrm>
        </p:spPr>
        <p:txBody>
          <a:bodyPr/>
          <a:lstStyle/>
          <a:p>
            <a:pPr algn="ctr"/>
            <a:r>
              <a:rPr lang="en-US" sz="3600" b="1" dirty="0"/>
              <a:t>Behavioral Assumptions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53A0782-7D63-9DF2-0751-5CDD9800B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609992"/>
              </p:ext>
            </p:extLst>
          </p:nvPr>
        </p:nvGraphicFramePr>
        <p:xfrm>
          <a:off x="0" y="852622"/>
          <a:ext cx="9144000" cy="5993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4093">
                  <a:extLst>
                    <a:ext uri="{9D8B030D-6E8A-4147-A177-3AD203B41FA5}">
                      <a16:colId xmlns:a16="http://schemas.microsoft.com/office/drawing/2014/main" val="1389554770"/>
                    </a:ext>
                  </a:extLst>
                </a:gridCol>
                <a:gridCol w="3388914">
                  <a:extLst>
                    <a:ext uri="{9D8B030D-6E8A-4147-A177-3AD203B41FA5}">
                      <a16:colId xmlns:a16="http://schemas.microsoft.com/office/drawing/2014/main" val="1806472301"/>
                    </a:ext>
                  </a:extLst>
                </a:gridCol>
                <a:gridCol w="4480993">
                  <a:extLst>
                    <a:ext uri="{9D8B030D-6E8A-4147-A177-3AD203B41FA5}">
                      <a16:colId xmlns:a16="http://schemas.microsoft.com/office/drawing/2014/main" val="127863187"/>
                    </a:ext>
                  </a:extLst>
                </a:gridCol>
              </a:tblGrid>
              <a:tr h="495243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Adobe Garamond Pro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dobe Garamond Pro"/>
                        </a:rPr>
                        <a:t>Issues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dobe Garamond Pro"/>
                        </a:rPr>
                        <a:t>Opportunities for future research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5470065"/>
                  </a:ext>
                </a:extLst>
              </a:tr>
              <a:tr h="1368643">
                <a:tc rowSpan="2"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Adobe Garamond Pro"/>
                        </a:rPr>
                        <a:t>Bounded Rationality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Adobe Garamond Pro"/>
                        </a:rPr>
                        <a:t>Limited focus on behavioral aspects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Adobe Garamond Pro"/>
                        </a:rPr>
                        <a:t>Work on heuristics, attention, risk preferences, and biases to better understand the incorporation and perception of behavioral uncertainty in decision-making analyses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7744617"/>
                  </a:ext>
                </a:extLst>
              </a:tr>
              <a:tr h="136864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Adobe Garamond Pro"/>
                        </a:rPr>
                        <a:t>Theoretical tension arises from differing interpretations of the extent of bounded rationality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Adobe Garamond Pro"/>
                        </a:rPr>
                        <a:t>Understand why and when firms make governance decisions that align with TCT prescriptions, as well as when they make suboptimal choices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663859"/>
                  </a:ext>
                </a:extLst>
              </a:tr>
              <a:tr h="829428">
                <a:tc rowSpan="2"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Adobe Garamond Pro"/>
                        </a:rPr>
                        <a:t>Opportunism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Adobe Garamond Pro"/>
                        </a:rPr>
                        <a:t>Overly pessimistic view of human nature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Adobe Garamond Pro"/>
                        </a:rPr>
                        <a:t>IB literature proposes bounded reliability as a less extreme version of opportunism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0460927"/>
                  </a:ext>
                </a:extLst>
              </a:tr>
              <a:tr h="168448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Adobe Garamond Pro"/>
                        </a:rPr>
                        <a:t>Incomplete integration of behavioral insights regarding the opportunism assumption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Adobe Garamond Pro"/>
                        </a:rPr>
                        <a:t>Incorporate insights from behavioral economics and psychology to understand how decision-makers perceive potential opportunistic behavior and how it influences their governance choices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330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699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420"/>
            <a:ext cx="9144000" cy="779644"/>
          </a:xfrm>
        </p:spPr>
        <p:txBody>
          <a:bodyPr/>
          <a:lstStyle/>
          <a:p>
            <a:pPr algn="ctr"/>
            <a:r>
              <a:rPr lang="en-US" sz="3600" b="1" dirty="0"/>
              <a:t>Transaction Characteristics: Asset Specificity</a:t>
            </a:r>
            <a:endParaRPr lang="en-US" sz="3000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DF4DA21-FD2D-8028-C251-03388D597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014586"/>
              </p:ext>
            </p:extLst>
          </p:nvPr>
        </p:nvGraphicFramePr>
        <p:xfrm>
          <a:off x="0" y="858064"/>
          <a:ext cx="9144000" cy="5999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3799618988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703458377"/>
                    </a:ext>
                  </a:extLst>
                </a:gridCol>
              </a:tblGrid>
              <a:tr h="47415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dobe Garamond Pro"/>
                        </a:rPr>
                        <a:t>Issues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dobe Garamond Pro"/>
                        </a:rPr>
                        <a:t>Opportunities for future research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4939409"/>
                  </a:ext>
                </a:extLst>
              </a:tr>
              <a:tr h="110515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dobe Garamond Pro"/>
                        </a:rPr>
                        <a:t>Overlooked details of asset specificity settings and characteristics of investments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dobe Garamond Pro"/>
                        </a:rPr>
                        <a:t>Identify asset specificity types relevant to the specific context and their influence on governance choices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7651607"/>
                  </a:ext>
                </a:extLst>
              </a:tr>
              <a:tr h="110515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dobe Garamond Pro"/>
                        </a:rPr>
                        <a:t>Secondary data on R&amp;D and marketing intensity used as proxies for asset specificity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dobe Garamond Pro"/>
                        </a:rPr>
                        <a:t>Use finer-grained data at the firm or transaction level, and more precise proxies for asset specificity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959770"/>
                  </a:ext>
                </a:extLst>
              </a:tr>
              <a:tr h="110515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dobe Garamond Pro"/>
                        </a:rPr>
                        <a:t>Primary or survey data often fail to capture the essence of the asset specificity construct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dobe Garamond Pro"/>
                        </a:rPr>
                        <a:t>Collect data on investment's residual value and potential quasi-rents at risk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163049"/>
                  </a:ext>
                </a:extLst>
              </a:tr>
              <a:tr h="110515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dobe Garamond Pro"/>
                        </a:rPr>
                        <a:t>Examinations mostly focused on asset-specific investments from a single party's perspective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dobe Garamond Pro"/>
                        </a:rPr>
                        <a:t>Include all asset-specific investments from every party involved in the exchange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5040646"/>
                  </a:ext>
                </a:extLst>
              </a:tr>
              <a:tr h="110515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dobe Garamond Pro"/>
                        </a:rPr>
                        <a:t>Insufficient exploration of how digital transformation and economic trends affect asset specificity conceptualizations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dobe Garamond Pro"/>
                        </a:rPr>
                        <a:t>Assess how these trends may redefine categories within the asset specificity construct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3127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303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1129"/>
            <a:ext cx="9144000" cy="779644"/>
          </a:xfrm>
        </p:spPr>
        <p:txBody>
          <a:bodyPr/>
          <a:lstStyle/>
          <a:p>
            <a:pPr algn="ctr"/>
            <a:r>
              <a:rPr lang="en-US" sz="3600" b="1" dirty="0"/>
              <a:t>Transaction Characteristics: U</a:t>
            </a:r>
            <a:r>
              <a:rPr lang="en-US" altLang="zh-CN" sz="3600" b="1" dirty="0"/>
              <a:t>ncertainty</a:t>
            </a:r>
            <a:endParaRPr lang="en-US" sz="3000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DF4DA21-FD2D-8028-C251-03388D597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832616"/>
              </p:ext>
            </p:extLst>
          </p:nvPr>
        </p:nvGraphicFramePr>
        <p:xfrm>
          <a:off x="0" y="1129168"/>
          <a:ext cx="9144000" cy="5066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3799618988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703458377"/>
                    </a:ext>
                  </a:extLst>
                </a:gridCol>
              </a:tblGrid>
              <a:tr h="724873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dobe Garamond Pro"/>
                        </a:rPr>
                        <a:t>Issues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dobe Garamond Pro"/>
                        </a:rPr>
                        <a:t>Opportunities for future research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4939409"/>
                  </a:ext>
                </a:extLst>
              </a:tr>
              <a:tr h="1689546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dobe Garamond Pro"/>
                        </a:rPr>
                        <a:t>Lack of systematic categorization of factors influencing behavioral uncertainty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dobe Garamond Pro"/>
                        </a:rPr>
                        <a:t>Categorize mechanisms associated with behavioral uncertainty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7651607"/>
                  </a:ext>
                </a:extLst>
              </a:tr>
              <a:tr h="1689546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dobe Garamond Pro"/>
                        </a:rPr>
                        <a:t>Unclear guidelines on using objective versus subjective measures of behavioral uncertainty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dobe Garamond Pro"/>
                        </a:rPr>
                        <a:t>- Establish how firms should make decisions from a TCT perspective </a:t>
                      </a:r>
                      <a:r>
                        <a:rPr lang="zh-CN" altLang="en-US" sz="2400" dirty="0">
                          <a:latin typeface="Adobe Garamond Pro"/>
                        </a:rPr>
                        <a:t>→ </a:t>
                      </a:r>
                      <a:r>
                        <a:rPr lang="en-US" sz="2400" dirty="0">
                          <a:latin typeface="Adobe Garamond Pro"/>
                        </a:rPr>
                        <a:t>objective measures</a:t>
                      </a:r>
                    </a:p>
                    <a:p>
                      <a:r>
                        <a:rPr lang="en-US" sz="2400" dirty="0">
                          <a:latin typeface="Adobe Garamond Pro"/>
                        </a:rPr>
                        <a:t>- Explain deviations from TCT predictions or actual decision-making based on TCT logic </a:t>
                      </a:r>
                      <a:r>
                        <a:rPr lang="zh-CN" altLang="en-US" sz="2400" dirty="0">
                          <a:latin typeface="Adobe Garamond Pro"/>
                        </a:rPr>
                        <a:t>→ </a:t>
                      </a:r>
                      <a:r>
                        <a:rPr lang="en-US" sz="2400" dirty="0">
                          <a:latin typeface="Adobe Garamond Pro"/>
                        </a:rPr>
                        <a:t> perceptual measures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95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236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7624"/>
            <a:ext cx="9144000" cy="779644"/>
          </a:xfrm>
        </p:spPr>
        <p:txBody>
          <a:bodyPr/>
          <a:lstStyle/>
          <a:p>
            <a:pPr algn="ctr"/>
            <a:r>
              <a:rPr lang="en-US" sz="3600" b="1" dirty="0"/>
              <a:t>Transaction Characteristics: Frequency</a:t>
            </a:r>
            <a:endParaRPr lang="en-US" sz="3000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DF4DA21-FD2D-8028-C251-03388D597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859986"/>
              </p:ext>
            </p:extLst>
          </p:nvPr>
        </p:nvGraphicFramePr>
        <p:xfrm>
          <a:off x="0" y="1322188"/>
          <a:ext cx="9144000" cy="4334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3799618988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703458377"/>
                    </a:ext>
                  </a:extLst>
                </a:gridCol>
              </a:tblGrid>
              <a:tr h="724873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dobe Garamond Pro"/>
                        </a:rPr>
                        <a:t>Issues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dobe Garamond Pro"/>
                        </a:rPr>
                        <a:t>Opportunities for future research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4939409"/>
                  </a:ext>
                </a:extLst>
              </a:tr>
              <a:tr h="1689546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dobe Garamond Pro"/>
                        </a:rPr>
                        <a:t>- Frequency underexplored in empirical research</a:t>
                      </a:r>
                    </a:p>
                    <a:p>
                      <a:r>
                        <a:rPr lang="en-US" sz="2400" dirty="0">
                          <a:latin typeface="Adobe Garamond Pro"/>
                        </a:rPr>
                        <a:t>- Variation in operationalization: continuous vs. binary measures yield different results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dobe Garamond Pro"/>
                        </a:rPr>
                        <a:t>More work is needed that systematically considers the effect of</a:t>
                      </a:r>
                    </a:p>
                    <a:p>
                      <a:r>
                        <a:rPr lang="en-US" sz="2400" dirty="0">
                          <a:latin typeface="Adobe Garamond Pro"/>
                        </a:rPr>
                        <a:t>frequency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7651607"/>
                  </a:ext>
                </a:extLst>
              </a:tr>
              <a:tr h="1689546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dobe Garamond Pro"/>
                        </a:rPr>
                        <a:t>Difficulty separating cost amortization favoring hierarchy from other mechanisms advocating non-hierarchy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dobe Garamond Pro"/>
                        </a:rPr>
                        <a:t>Use more refined empirical methods to support better identification of the effects of frequency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95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896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6260"/>
            <a:ext cx="9144000" cy="870651"/>
          </a:xfrm>
        </p:spPr>
        <p:txBody>
          <a:bodyPr/>
          <a:lstStyle/>
          <a:p>
            <a:pPr algn="ctr"/>
            <a:r>
              <a:rPr lang="en-US" sz="3600" b="1" dirty="0"/>
              <a:t>Governance Modes and Mechanisms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1640"/>
            <a:ext cx="9144000" cy="5405618"/>
          </a:xfrm>
        </p:spPr>
        <p:txBody>
          <a:bodyPr>
            <a:normAutofit/>
          </a:bodyPr>
          <a:lstStyle/>
          <a:p>
            <a:r>
              <a:rPr lang="en-US" b="1" dirty="0"/>
              <a:t>Markets, hierarchies, and hybrids</a:t>
            </a:r>
          </a:p>
          <a:p>
            <a:pPr marL="792000" indent="-288000">
              <a:buFontTx/>
              <a:buChar char="-"/>
            </a:pPr>
            <a:r>
              <a:rPr lang="en-US" sz="2800" dirty="0"/>
              <a:t>Markets: price mechanism </a:t>
            </a:r>
          </a:p>
          <a:p>
            <a:pPr marL="792000" indent="-288000">
              <a:buFontTx/>
              <a:buChar char="-"/>
            </a:pPr>
            <a:r>
              <a:rPr lang="en-US" sz="2800" dirty="0"/>
              <a:t>Hierarchies: administrative control</a:t>
            </a:r>
          </a:p>
          <a:p>
            <a:pPr marL="792000" indent="-288000">
              <a:buFontTx/>
              <a:buChar char="-"/>
            </a:pPr>
            <a:r>
              <a:rPr lang="en-US" sz="2800" dirty="0"/>
              <a:t>Hybrids: different combinations of price- and administration-based mechanisms</a:t>
            </a:r>
          </a:p>
          <a:p>
            <a:r>
              <a:rPr lang="en-US" b="1" dirty="0"/>
              <a:t>Relational governance </a:t>
            </a:r>
          </a:p>
          <a:p>
            <a:pPr marL="792000" indent="-288000">
              <a:buFontTx/>
              <a:buChar char="-"/>
            </a:pPr>
            <a:r>
              <a:rPr lang="en-US" sz="2800" dirty="0"/>
              <a:t>A third type of governance mechanism</a:t>
            </a:r>
          </a:p>
          <a:p>
            <a:pPr marL="792000" indent="-288000">
              <a:buFontTx/>
              <a:buChar char="-"/>
            </a:pPr>
            <a:r>
              <a:rPr lang="en-US" sz="2800" dirty="0"/>
              <a:t>A set of social mechanisms that influence behavioral uncertainty within the TCT framework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94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1089"/>
            <a:ext cx="9144000" cy="928185"/>
          </a:xfrm>
        </p:spPr>
        <p:txBody>
          <a:bodyPr/>
          <a:lstStyle/>
          <a:p>
            <a:pPr algn="ctr"/>
            <a:r>
              <a:rPr lang="en-US" sz="3600" b="1" dirty="0"/>
              <a:t>TCT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8848"/>
            <a:ext cx="9144000" cy="5429778"/>
          </a:xfrm>
        </p:spPr>
        <p:txBody>
          <a:bodyPr>
            <a:normAutofit/>
          </a:bodyPr>
          <a:lstStyle/>
          <a:p>
            <a:r>
              <a:rPr lang="en-US" sz="2800" dirty="0"/>
              <a:t>A pluralistic view: Different versions of TCT have evolved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Strategy: market failure and appropriability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International business: behavioral uncertainty and why firms might fail</a:t>
            </a:r>
          </a:p>
        </p:txBody>
      </p:sp>
    </p:spTree>
    <p:extLst>
      <p:ext uri="{BB962C8B-B14F-4D97-AF65-F5344CB8AC3E}">
        <p14:creationId xmlns:p14="http://schemas.microsoft.com/office/powerpoint/2010/main" val="21995191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1303</TotalTime>
  <Words>758</Words>
  <Application>Microsoft Office PowerPoint</Application>
  <PresentationFormat>On-screen Show (4:3)</PresentationFormat>
  <Paragraphs>99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ＭＳ Ｐゴシック</vt:lpstr>
      <vt:lpstr>Adobe Garamond Pro</vt:lpstr>
      <vt:lpstr>Adobe Garamond Pro Bold</vt:lpstr>
      <vt:lpstr>Aptos</vt:lpstr>
      <vt:lpstr>Arial</vt:lpstr>
      <vt:lpstr>Calibri</vt:lpstr>
      <vt:lpstr>Wingdings</vt:lpstr>
      <vt:lpstr>1_Office Theme</vt:lpstr>
      <vt:lpstr>Transaction Cost Theory:                               Past Progress, Current Challenges,               and Suggestions for the Future</vt:lpstr>
      <vt:lpstr>Overview</vt:lpstr>
      <vt:lpstr>Williamson’s TCT Framework</vt:lpstr>
      <vt:lpstr>Behavioral Assumptions</vt:lpstr>
      <vt:lpstr>Transaction Characteristics: Asset Specificity</vt:lpstr>
      <vt:lpstr>Transaction Characteristics: Uncertainty</vt:lpstr>
      <vt:lpstr>Transaction Characteristics: Frequency</vt:lpstr>
      <vt:lpstr>Governance Modes and Mechanisms</vt:lpstr>
      <vt:lpstr>TCT Logic</vt:lpstr>
      <vt:lpstr>TCT Logic</vt:lpstr>
      <vt:lpstr>TCT: The Logic</vt:lpstr>
      <vt:lpstr>Future research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CONTRACTUAL COMMITMENTS, BARGAINING POWER, AND GOVERNANCE INSEPARABILITY: INCORPORATING HISTORY INTO TRANSACTION COST THEORY</dc:title>
  <dc:creator>Deberge, Thomas M</dc:creator>
  <cp:lastModifiedBy>Joe Mahoney</cp:lastModifiedBy>
  <cp:revision>62</cp:revision>
  <cp:lastPrinted>2017-09-06T20:05:47Z</cp:lastPrinted>
  <dcterms:created xsi:type="dcterms:W3CDTF">2017-09-06T16:20:35Z</dcterms:created>
  <dcterms:modified xsi:type="dcterms:W3CDTF">2024-01-24T02:51:10Z</dcterms:modified>
</cp:coreProperties>
</file>